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1D3666C-5AF1-420A-B376-7E93BDD241F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36279AE-29D5-4FAB-8F76-5A4A5C6A7A1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Z1300000088#z1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V2000020478#z708" TargetMode="External"/><Relationship Id="rId2" Type="http://schemas.openxmlformats.org/officeDocument/2006/relationships/hyperlink" Target="http://adilet.zan.kz/rus/docs/V2000020478#z70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dilet.zan.kz/rus/docs/V2000020478#z74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Z1300000088#z6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/>
              <a:t>Правила оказания государственной услуги "</a:t>
            </a:r>
            <a:r>
              <a:rPr lang="ru-RU" sz="3200" b="1" i="1" dirty="0"/>
              <a:t>Предоставление бесплатного и льготного питания отдельным категориям обучающихся и воспитанников в общеобразовательных школах</a:t>
            </a:r>
            <a:r>
              <a:rPr lang="ru-RU" sz="3200" b="1" dirty="0"/>
              <a:t>"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5656" y="5204792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 : </a:t>
            </a:r>
            <a:r>
              <a:rPr lang="ru-RU" dirty="0" err="1" smtClean="0">
                <a:solidFill>
                  <a:schemeClr val="tx1"/>
                </a:solidFill>
              </a:rPr>
              <a:t>Гуровская</a:t>
            </a:r>
            <a:r>
              <a:rPr lang="ru-RU" dirty="0" smtClean="0">
                <a:solidFill>
                  <a:schemeClr val="tx1"/>
                </a:solidFill>
              </a:rPr>
              <a:t> Н.Ф.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160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733940"/>
              </p:ext>
            </p:extLst>
          </p:nvPr>
        </p:nvGraphicFramePr>
        <p:xfrm>
          <a:off x="251520" y="260648"/>
          <a:ext cx="864096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/>
                <a:gridCol w="5472608"/>
              </a:tblGrid>
              <a:tr h="5225702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 dirty="0">
                          <a:solidFill>
                            <a:schemeClr val="tx1"/>
                          </a:solidFill>
                          <a:effectLst/>
                        </a:rPr>
                        <a:t>Основания для отказа в оказании государственной услуги, установленные законодательством Республики Казахстан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20" marR="28320" marT="16992" marB="16992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solidFill>
                            <a:schemeClr val="tx1"/>
                          </a:solidFill>
                          <a:effectLst/>
                        </a:rPr>
                        <a:t>1) установление недостоверности документов, представленных услугополучателем для получения государственной услуги, и (или) данных (сведений), содержащихся в них;</a:t>
                      </a:r>
                      <a:br>
                        <a:rPr lang="ru-RU" sz="1400" spc="1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spc="10">
                          <a:solidFill>
                            <a:schemeClr val="tx1"/>
                          </a:solidFill>
                          <a:effectLst/>
                        </a:rPr>
                        <a:t>2) несоответствие услугополучателя и (или) представленных материалов, объектов, данных и сведений, необходимых для оказания государственной услуги, требованиям, установленным постановлением Правительства Республики Казахстан от 25 января 2008 года № 64 "Об утверждении Правил формирования, направления расходования и учета средств, выделяемых на оказание финансовой и материальной помощи обучающимся и воспитанникам государственных учреждений образования из семей, имеющих право на получение государственной адресной социальной помощи, а также из семей, не получающих государственную адресную социальную помощь, в которых среднедушевой доход ниже величины прожиточного минимума, и детям - сиротам, детям, оставшимся без попечения родителей, проживающим в семьях, детям из семей, требующих экстренной помощи в результате чрезвычайных ситуаций, и иным категориям обучающихся и воспитанников";</a:t>
                      </a:r>
                      <a:br>
                        <a:rPr lang="ru-RU" sz="1400" spc="1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spc="10">
                          <a:solidFill>
                            <a:schemeClr val="tx1"/>
                          </a:solidFill>
                          <a:effectLst/>
                        </a:rPr>
                        <a:t>3) в отношении услугополучателя имеется вступившее в законную силу решение суда, на основании которого услугополучатель лишен специального права, связанного с получением государственной услуги.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20" marR="28320" marT="16992" marB="16992"/>
                </a:tc>
              </a:tr>
              <a:tr h="1255018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 dirty="0">
                          <a:solidFill>
                            <a:schemeClr val="tx1"/>
                          </a:solidFill>
                          <a:effectLst/>
                        </a:rPr>
                        <a:t>Иные требования с учетом особенностей оказания государственной услуги, в том числе оказываемой в электронной форме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20" marR="28320" marT="16992" marB="16992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 dirty="0" err="1">
                          <a:solidFill>
                            <a:schemeClr val="tx1"/>
                          </a:solidFill>
                          <a:effectLst/>
                        </a:rPr>
                        <a:t>Услугополучатель</a:t>
                      </a:r>
                      <a:r>
                        <a:rPr lang="ru-RU" sz="1400" spc="10" dirty="0">
                          <a:solidFill>
                            <a:schemeClr val="tx1"/>
                          </a:solidFill>
                          <a:effectLst/>
                        </a:rPr>
                        <a:t> имеет возможность получения информации о порядке и статусе оказания государственной услуги в режиме удаленного доступа посредством "личного кабинета" портала, справочных служб </a:t>
                      </a:r>
                      <a:r>
                        <a:rPr lang="ru-RU" sz="1400" spc="10" dirty="0" err="1">
                          <a:solidFill>
                            <a:schemeClr val="tx1"/>
                          </a:solidFill>
                          <a:effectLst/>
                        </a:rPr>
                        <a:t>услугодателя</a:t>
                      </a:r>
                      <a:r>
                        <a:rPr lang="ru-RU" sz="1400" spc="10" dirty="0">
                          <a:solidFill>
                            <a:schemeClr val="tx1"/>
                          </a:solidFill>
                          <a:effectLst/>
                        </a:rPr>
                        <a:t>, а также Единого контакт-центра "1414", 8-800-080-7777.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Скачать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320" marR="28320" marT="16992" marB="169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08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3968" y="188640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dirty="0"/>
              <a:t>Приложение 3 к Правилам</a:t>
            </a:r>
            <a:br>
              <a:rPr lang="ru-RU" sz="1400" dirty="0"/>
            </a:br>
            <a:r>
              <a:rPr lang="ru-RU" sz="1400" dirty="0"/>
              <a:t>оказания государственной</a:t>
            </a:r>
            <a:br>
              <a:rPr lang="ru-RU" sz="1400" dirty="0"/>
            </a:br>
            <a:r>
              <a:rPr lang="ru-RU" sz="1400" dirty="0"/>
              <a:t>услуги "Предоставление</a:t>
            </a:r>
            <a:br>
              <a:rPr lang="ru-RU" sz="1400" dirty="0"/>
            </a:br>
            <a:r>
              <a:rPr lang="ru-RU" sz="1400" dirty="0"/>
              <a:t>бесплатного и льготного</a:t>
            </a:r>
            <a:br>
              <a:rPr lang="ru-RU" sz="1400" dirty="0"/>
            </a:br>
            <a:r>
              <a:rPr lang="ru-RU" sz="1400" dirty="0"/>
              <a:t>питания отдельным категориям</a:t>
            </a:r>
            <a:br>
              <a:rPr lang="ru-RU" sz="1400" dirty="0"/>
            </a:br>
            <a:r>
              <a:rPr lang="ru-RU" sz="1400" dirty="0"/>
              <a:t>обучающихся и воспитанников в</a:t>
            </a:r>
            <a:br>
              <a:rPr lang="ru-RU" sz="1400" dirty="0"/>
            </a:br>
            <a:r>
              <a:rPr lang="ru-RU" sz="1400" dirty="0"/>
              <a:t>общеобразовательных </a:t>
            </a:r>
            <a:r>
              <a:rPr lang="ru-RU" sz="1400" dirty="0" smtClean="0"/>
              <a:t>школах </a:t>
            </a:r>
          </a:p>
          <a:p>
            <a:pPr algn="r"/>
            <a:r>
              <a:rPr lang="ru-RU" sz="1400" dirty="0" smtClean="0"/>
              <a:t>"</a:t>
            </a:r>
            <a:r>
              <a:rPr lang="ru-RU" sz="1400" dirty="0"/>
              <a:t>Приложение 3 к Правилам</a:t>
            </a:r>
            <a:br>
              <a:rPr lang="ru-RU" sz="1400" dirty="0"/>
            </a:br>
            <a:r>
              <a:rPr lang="ru-RU" sz="1400" dirty="0"/>
              <a:t>оказания государственной</a:t>
            </a:r>
            <a:br>
              <a:rPr lang="ru-RU" sz="1400" dirty="0"/>
            </a:br>
            <a:r>
              <a:rPr lang="ru-RU" sz="1400" dirty="0"/>
              <a:t>услуги "Предоставление</a:t>
            </a:r>
            <a:br>
              <a:rPr lang="ru-RU" sz="1400" dirty="0"/>
            </a:br>
            <a:r>
              <a:rPr lang="ru-RU" sz="1400" dirty="0"/>
              <a:t>бесплатного и льготного</a:t>
            </a:r>
            <a:br>
              <a:rPr lang="ru-RU" sz="1400" dirty="0"/>
            </a:br>
            <a:r>
              <a:rPr lang="ru-RU" sz="1400" dirty="0"/>
              <a:t>питания отдельным категориям</a:t>
            </a:r>
            <a:br>
              <a:rPr lang="ru-RU" sz="1400" dirty="0"/>
            </a:br>
            <a:r>
              <a:rPr lang="ru-RU" sz="1400" dirty="0"/>
              <a:t>обучающихся и воспитанников в</a:t>
            </a:r>
            <a:br>
              <a:rPr lang="ru-RU" sz="1400" dirty="0"/>
            </a:br>
            <a:r>
              <a:rPr lang="ru-RU" sz="1400" dirty="0"/>
              <a:t>общеобразовательных школах"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933056"/>
            <a:ext cx="871296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/>
              <a:t>                                   </a:t>
            </a:r>
            <a:r>
              <a:rPr lang="ru-RU" sz="1400" dirty="0" smtClean="0"/>
              <a:t>                                           </a:t>
            </a:r>
            <a:r>
              <a:rPr lang="ru-RU" sz="1400" dirty="0"/>
              <a:t>      </a:t>
            </a:r>
            <a:r>
              <a:rPr lang="ru-RU" sz="1400" dirty="0" smtClean="0"/>
              <a:t>СПРАВКА</a:t>
            </a:r>
          </a:p>
          <a:p>
            <a:pPr fontAlgn="base"/>
            <a:endParaRPr lang="ru-RU" sz="1400" dirty="0"/>
          </a:p>
          <a:p>
            <a:pPr fontAlgn="base"/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            о предоставлении бесплатного и льготного питания в общеобразовательной школе</a:t>
            </a:r>
          </a:p>
          <a:p>
            <a:pPr fontAlgn="base"/>
            <a:r>
              <a:rPr lang="ru-RU" sz="1400" dirty="0"/>
              <a:t>      Дана __________________ в том, что он/она включен(-а) в список</a:t>
            </a:r>
            <a:br>
              <a:rPr lang="ru-RU" sz="1400" dirty="0"/>
            </a:br>
            <a:r>
              <a:rPr lang="ru-RU" sz="1400" dirty="0"/>
              <a:t>(Ф.И.О. (при его наличии)) обучающихся и воспитанников, обеспечивающихся бесплатным питанием в 20__ - 20__ учебном году.</a:t>
            </a:r>
          </a:p>
          <a:p>
            <a:pPr fontAlgn="base"/>
            <a:r>
              <a:rPr lang="ru-RU" sz="1400" dirty="0"/>
              <a:t>      ___________________________</a:t>
            </a:r>
            <a:br>
              <a:rPr lang="ru-RU" sz="1400" dirty="0"/>
            </a:br>
            <a:r>
              <a:rPr lang="ru-RU" sz="1400" dirty="0"/>
              <a:t>Дата, подпись руководителя местного исполнительного органа областей, городов </a:t>
            </a:r>
            <a:r>
              <a:rPr lang="ru-RU" sz="1400" dirty="0" err="1"/>
              <a:t>Нур</a:t>
            </a:r>
            <a:r>
              <a:rPr lang="ru-RU" sz="1400" dirty="0"/>
              <a:t>-Султана, Алматы и Шымкента, районов и городов областного значения</a:t>
            </a:r>
            <a:br>
              <a:rPr lang="ru-RU" sz="1400" dirty="0"/>
            </a:br>
            <a:r>
              <a:rPr lang="ru-RU" sz="1400" dirty="0"/>
              <a:t>Место печати</a:t>
            </a:r>
          </a:p>
        </p:txBody>
      </p:sp>
    </p:spTree>
    <p:extLst>
      <p:ext uri="{BB962C8B-B14F-4D97-AF65-F5344CB8AC3E}">
        <p14:creationId xmlns:p14="http://schemas.microsoft.com/office/powerpoint/2010/main" val="366446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47253"/>
            <a:ext cx="8712968" cy="452596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dirty="0">
                <a:solidFill>
                  <a:schemeClr val="tx1"/>
                </a:solidFill>
              </a:rPr>
              <a:t>  1. Настоящие Правила оказания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 (далее – Правила) разработаны в соответствии с подпунктом 1) </a:t>
            </a:r>
            <a:r>
              <a:rPr lang="ru-RU" sz="1600" u="sng" dirty="0">
                <a:solidFill>
                  <a:schemeClr val="tx1"/>
                </a:solidFill>
                <a:hlinkClick r:id="rId2"/>
              </a:rPr>
              <a:t>статьи 10</a:t>
            </a:r>
            <a:r>
              <a:rPr lang="ru-RU" sz="1600" dirty="0">
                <a:solidFill>
                  <a:schemeClr val="tx1"/>
                </a:solidFill>
              </a:rPr>
              <a:t> Закона Республики Казахстан от 15 апреля 2013 года "О государственных услугах" (далее - Закон) и определяют порядок предоставления бесплатного и льготного питания отдельным категориям обучающихся и воспитанников в </a:t>
            </a:r>
            <a:r>
              <a:rPr lang="ru-RU" sz="1500" dirty="0">
                <a:solidFill>
                  <a:schemeClr val="tx1"/>
                </a:solidFill>
              </a:rPr>
              <a:t>общеобразовательных</a:t>
            </a:r>
            <a:r>
              <a:rPr lang="ru-RU" sz="1600" dirty="0">
                <a:solidFill>
                  <a:schemeClr val="tx1"/>
                </a:solidFill>
              </a:rPr>
              <a:t> школах.</a:t>
            </a:r>
          </a:p>
          <a:p>
            <a:pPr marL="0" indent="0" fontAlgn="base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2. В настоящих Правилах используются следующие понятия:</a:t>
            </a:r>
          </a:p>
          <a:p>
            <a:pPr marL="0" indent="0" fontAlgn="base">
              <a:buNone/>
            </a:pPr>
            <a:r>
              <a:rPr lang="ru-RU" sz="1600" dirty="0">
                <a:solidFill>
                  <a:schemeClr val="tx1"/>
                </a:solidFill>
              </a:rPr>
              <a:t>      1) индивидуальный идентификационный номер - уникальный номер, формируемый для физического лица, в том числе индивидуального предпринимателя, осуществляющего деятельность в виде личного предпринимательства;</a:t>
            </a:r>
          </a:p>
          <a:p>
            <a:pPr marL="0" indent="0" fontAlgn="base">
              <a:buNone/>
            </a:pPr>
            <a:r>
              <a:rPr lang="ru-RU" sz="1600" dirty="0">
                <a:solidFill>
                  <a:schemeClr val="tx1"/>
                </a:solidFill>
              </a:rPr>
              <a:t>      2) стандарт государственной услуги – перечень основных требований к оказанию государственной услуги, включающий характеристики процесса, форму, содержание и результат оказания, а также иные сведения с учетом особенностей предоставления государственной услуги;</a:t>
            </a:r>
          </a:p>
          <a:p>
            <a:pPr marL="0" indent="0" fontAlgn="base">
              <a:buNone/>
            </a:pPr>
            <a:r>
              <a:rPr lang="ru-RU" sz="1600" dirty="0">
                <a:solidFill>
                  <a:schemeClr val="tx1"/>
                </a:solidFill>
              </a:rPr>
              <a:t>      3) веб-портал "электронного правительства" – информационная система, представляющая собой единое окно доступа ко всей консолидированной правительственной информации, включая нормативную правовую базу, и к государственным услугам, услугам по выдаче технических условий на подключение к сетям субъектов естественных монополий и услугам субъектов </a:t>
            </a:r>
            <a:r>
              <a:rPr lang="ru-RU" sz="1600" dirty="0" err="1">
                <a:solidFill>
                  <a:schemeClr val="tx1"/>
                </a:solidFill>
              </a:rPr>
              <a:t>квазигосударственного</a:t>
            </a:r>
            <a:r>
              <a:rPr lang="ru-RU" sz="1600" dirty="0">
                <a:solidFill>
                  <a:schemeClr val="tx1"/>
                </a:solidFill>
              </a:rPr>
              <a:t> сектора, оказываемым в электронной форме (далее - портал);</a:t>
            </a:r>
          </a:p>
          <a:p>
            <a:pPr marL="0" indent="0" fontAlgn="base">
              <a:buNone/>
            </a:pPr>
            <a:r>
              <a:rPr lang="ru-RU" sz="1600" dirty="0">
                <a:solidFill>
                  <a:schemeClr val="tx1"/>
                </a:solidFill>
              </a:rPr>
              <a:t>      4) электронная цифровая подпись – набор электронных цифровых символов, созданный средствами электронной цифровой подписи и подтверждающий достоверность электронного документа, его принадлежность и неизменность содержания (далее - ЭЦП).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Глава 1. Общие положения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078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51917"/>
            <a:ext cx="8856984" cy="478539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200" dirty="0"/>
              <a:t>   3. Для получения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 (далее – государственная услуга) физические лица (далее - </a:t>
            </a:r>
            <a:r>
              <a:rPr lang="ru-RU" sz="1200" dirty="0" err="1"/>
              <a:t>услугополучатель</a:t>
            </a:r>
            <a:r>
              <a:rPr lang="ru-RU" sz="1200" dirty="0"/>
              <a:t>) подают в местные исполнительные органы областей, городов </a:t>
            </a:r>
            <a:r>
              <a:rPr lang="ru-RU" sz="1200" dirty="0" err="1"/>
              <a:t>Нур</a:t>
            </a:r>
            <a:r>
              <a:rPr lang="ru-RU" sz="1200" dirty="0"/>
              <a:t>-Султана, Алматы и Шымкента, районов и городов областного значения (далее – </a:t>
            </a:r>
            <a:r>
              <a:rPr lang="ru-RU" sz="1200" dirty="0" err="1"/>
              <a:t>услугодатель</a:t>
            </a:r>
            <a:r>
              <a:rPr lang="ru-RU" sz="1200" dirty="0"/>
              <a:t>), организации образования или через портал заявление по форме, согласно </a:t>
            </a:r>
            <a:r>
              <a:rPr lang="ru-RU" sz="1200" u="sng" dirty="0">
                <a:hlinkClick r:id="rId2"/>
              </a:rPr>
              <a:t>приложению 1</a:t>
            </a:r>
            <a:r>
              <a:rPr lang="ru-RU" sz="1200" dirty="0"/>
              <a:t> к настоящим Правилам с приложением документов, предусмотренных стандартом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школах", согласно </a:t>
            </a:r>
            <a:r>
              <a:rPr lang="ru-RU" sz="1200" u="sng" dirty="0">
                <a:hlinkClick r:id="rId3"/>
              </a:rPr>
              <a:t>приложению 2</a:t>
            </a:r>
            <a:r>
              <a:rPr lang="ru-RU" sz="1200" dirty="0"/>
              <a:t> к настоящим Правилам</a:t>
            </a:r>
            <a:r>
              <a:rPr lang="ru-RU" sz="1200" dirty="0" smtClean="0"/>
              <a:t>.</a:t>
            </a:r>
          </a:p>
          <a:p>
            <a:pPr marL="0" indent="0" fontAlgn="base">
              <a:buNone/>
            </a:pPr>
            <a:r>
              <a:rPr lang="ru-RU" sz="1200" dirty="0"/>
              <a:t>      4. В случае обращения через портал </a:t>
            </a:r>
            <a:r>
              <a:rPr lang="ru-RU" sz="1200" dirty="0" err="1"/>
              <a:t>услугополучателю</a:t>
            </a:r>
            <a:r>
              <a:rPr lang="ru-RU" sz="1200" dirty="0"/>
              <a:t> в "личный кабинет" направляется статус о принятии запроса на государственную услугу, а также уведомление с указанием даты и времени получения результата государственной услуги.</a:t>
            </a:r>
          </a:p>
          <a:p>
            <a:pPr marL="0" indent="0" fontAlgn="base">
              <a:buNone/>
            </a:pPr>
            <a:r>
              <a:rPr lang="ru-RU" sz="1200" dirty="0"/>
              <a:t>      5. </a:t>
            </a:r>
            <a:r>
              <a:rPr lang="ru-RU" sz="1200" dirty="0" err="1"/>
              <a:t>Услугодатель</a:t>
            </a:r>
            <a:r>
              <a:rPr lang="ru-RU" sz="1200" dirty="0"/>
              <a:t> в течение 1 (одного) рабочего дня с момента получения документов, проверяет полноту представленных документов.</a:t>
            </a:r>
          </a:p>
          <a:p>
            <a:pPr marL="0" indent="0" fontAlgn="base">
              <a:buNone/>
            </a:pPr>
            <a:r>
              <a:rPr lang="ru-RU" sz="1200" dirty="0"/>
              <a:t>      6. Сведения о документах, удостоверяющих личность </a:t>
            </a:r>
            <a:r>
              <a:rPr lang="ru-RU" sz="1200" dirty="0" err="1"/>
              <a:t>услугополучателя</a:t>
            </a:r>
            <a:r>
              <a:rPr lang="ru-RU" sz="1200" dirty="0"/>
              <a:t>, рождение ребенка, заключение или расторжении брака (при отсутствии сведений в информационной системе "Регистрационный пункт ЗАГС"), о регистрации в качестве безработного, о принадлежности </a:t>
            </a:r>
            <a:r>
              <a:rPr lang="ru-RU" sz="1200" dirty="0" err="1"/>
              <a:t>услугополучателя</a:t>
            </a:r>
            <a:r>
              <a:rPr lang="ru-RU" sz="1200" dirty="0"/>
              <a:t> (семьи) к получателям государственной адресной социальной помощи, справка об опеке и попечительстве (для опекунов) </a:t>
            </a:r>
            <a:r>
              <a:rPr lang="ru-RU" sz="1200" dirty="0" err="1"/>
              <a:t>услугодатель</a:t>
            </a:r>
            <a:r>
              <a:rPr lang="ru-RU" sz="1200" dirty="0"/>
              <a:t> получает из соответствующих государственных информационных систем через шлюз "электронного правительства".</a:t>
            </a:r>
          </a:p>
          <a:p>
            <a:pPr marL="0" indent="0" fontAlgn="base">
              <a:buNone/>
            </a:pPr>
            <a:r>
              <a:rPr lang="ru-RU" sz="1200" dirty="0"/>
              <a:t>      В случае представления </a:t>
            </a:r>
            <a:r>
              <a:rPr lang="ru-RU" sz="1200" dirty="0" err="1"/>
              <a:t>услугополучателем</a:t>
            </a:r>
            <a:r>
              <a:rPr lang="ru-RU" sz="1200" dirty="0"/>
              <a:t> неполного пакета документов и (или) документов с истекшим сроком действия </a:t>
            </a:r>
            <a:r>
              <a:rPr lang="ru-RU" sz="1200" dirty="0" err="1"/>
              <a:t>услугодатель</a:t>
            </a:r>
            <a:r>
              <a:rPr lang="ru-RU" sz="1200" dirty="0"/>
              <a:t> отказывает </a:t>
            </a:r>
            <a:r>
              <a:rPr lang="ru-RU" sz="1200" dirty="0" err="1"/>
              <a:t>услугополучателю</a:t>
            </a:r>
            <a:r>
              <a:rPr lang="ru-RU" sz="1200" dirty="0"/>
              <a:t> в приеме заявления.</a:t>
            </a:r>
          </a:p>
          <a:p>
            <a:pPr marL="0" indent="0" fontAlgn="base">
              <a:buNone/>
            </a:pPr>
            <a:r>
              <a:rPr lang="ru-RU" sz="1200" dirty="0"/>
              <a:t>      7. По итогам проверки документов </a:t>
            </a:r>
            <a:r>
              <a:rPr lang="ru-RU" sz="1200" dirty="0" err="1"/>
              <a:t>услугодатель</a:t>
            </a:r>
            <a:r>
              <a:rPr lang="ru-RU" sz="1200" dirty="0"/>
              <a:t> в течение 3 (трех) рабочих дней готовит справку о предоставлении бесплатного и льготного питания отдельным категориям обучающихся и воспитанников в общеобразовательных школах (далее - справка) по форме, согласно </a:t>
            </a:r>
            <a:r>
              <a:rPr lang="ru-RU" sz="1200" u="sng" dirty="0">
                <a:hlinkClick r:id="rId4"/>
              </a:rPr>
              <a:t>приложению 3</a:t>
            </a:r>
            <a:r>
              <a:rPr lang="ru-RU" sz="1200" dirty="0"/>
              <a:t> к настоящим Правилам либо мотивированный ответ об отказе в оказании государственной услуги.</a:t>
            </a:r>
          </a:p>
          <a:p>
            <a:pPr marL="0" indent="0" fontAlgn="base">
              <a:buNone/>
            </a:pPr>
            <a:r>
              <a:rPr lang="ru-RU" sz="1200" dirty="0"/>
              <a:t>      8. </a:t>
            </a:r>
            <a:r>
              <a:rPr lang="ru-RU" sz="1200" dirty="0" err="1"/>
              <a:t>Услугодатель</a:t>
            </a:r>
            <a:r>
              <a:rPr lang="ru-RU" sz="1200" dirty="0"/>
              <a:t> в течение 1 (одного) рабочего дня направляет справку либо мотивированный ответ об отказе в оказании государственной услуги </a:t>
            </a:r>
            <a:r>
              <a:rPr lang="ru-RU" sz="1200" dirty="0" err="1"/>
              <a:t>услугополучателю</a:t>
            </a:r>
            <a:r>
              <a:rPr lang="ru-RU" sz="1200" dirty="0"/>
              <a:t>.</a:t>
            </a:r>
          </a:p>
          <a:p>
            <a:pPr marL="0" indent="0" fontAlgn="base">
              <a:buNone/>
            </a:pPr>
            <a:r>
              <a:rPr lang="ru-RU" sz="1200" dirty="0"/>
              <a:t>      9. Общий срок рассмотрения документов и получение справки либо отказ в оказании государственной услуги составляет 5 (пять) рабочих дней.</a:t>
            </a:r>
          </a:p>
          <a:p>
            <a:pPr marL="0" indent="0">
              <a:buNone/>
            </a:pPr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435280" cy="1252728"/>
          </a:xfrm>
        </p:spPr>
        <p:txBody>
          <a:bodyPr>
            <a:noAutofit/>
          </a:bodyPr>
          <a:lstStyle/>
          <a:p>
            <a:r>
              <a:rPr lang="ru-RU" sz="3600" b="1" dirty="0"/>
              <a:t>Глава 2. Порядок оказания государственной услуги</a:t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36988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1" cy="345069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800" dirty="0"/>
              <a:t>      10. Жалоба на решение, действий (бездействия) </a:t>
            </a:r>
            <a:r>
              <a:rPr lang="ru-RU" sz="1800" dirty="0" err="1"/>
              <a:t>услугодателя</a:t>
            </a:r>
            <a:r>
              <a:rPr lang="ru-RU" sz="1800" dirty="0"/>
              <a:t> по вопросам оказания государственных услуг подается на имя руководителя </a:t>
            </a:r>
            <a:r>
              <a:rPr lang="ru-RU" sz="1800" dirty="0" err="1"/>
              <a:t>услугодателя</a:t>
            </a:r>
            <a:r>
              <a:rPr lang="ru-RU" sz="1800" dirty="0"/>
              <a:t>, в уполномоченный орган по оценке и контролю за качеством оказания государственных услуг, в соответствии с законодательством Республики Казахстан.</a:t>
            </a:r>
          </a:p>
          <a:p>
            <a:pPr marL="0" indent="0" fontAlgn="base">
              <a:buNone/>
            </a:pPr>
            <a:r>
              <a:rPr lang="ru-RU" sz="1800" dirty="0"/>
              <a:t>      Жалоба </a:t>
            </a:r>
            <a:r>
              <a:rPr lang="ru-RU" sz="1800" dirty="0" err="1"/>
              <a:t>услугополучателя</a:t>
            </a:r>
            <a:r>
              <a:rPr lang="ru-RU" sz="1800" dirty="0"/>
              <a:t>, поступившая в адрес </a:t>
            </a:r>
            <a:r>
              <a:rPr lang="ru-RU" sz="1800" dirty="0" err="1"/>
              <a:t>услугодателя</a:t>
            </a:r>
            <a:r>
              <a:rPr lang="ru-RU" sz="1800" dirty="0"/>
              <a:t> непосредственно оказавшего государственную услугу, в соответствии с </a:t>
            </a:r>
            <a:r>
              <a:rPr lang="ru-RU" sz="1800" u="sng" dirty="0">
                <a:hlinkClick r:id="rId2"/>
              </a:rPr>
              <a:t>пунктом 2</a:t>
            </a:r>
            <a:r>
              <a:rPr lang="ru-RU" sz="1800" dirty="0"/>
              <a:t> статьи 25 Закона подлежит рассмотрению в течение 5 (пяти) рабочих дней со дня ее регистрации.</a:t>
            </a:r>
          </a:p>
          <a:p>
            <a:pPr marL="0" indent="0" fontAlgn="base">
              <a:buNone/>
            </a:pPr>
            <a:r>
              <a:rPr lang="ru-RU" sz="1800" dirty="0"/>
              <a:t>     Жалоба </a:t>
            </a:r>
            <a:r>
              <a:rPr lang="ru-RU" sz="1800" dirty="0" err="1"/>
              <a:t>услугополучателя</a:t>
            </a:r>
            <a:r>
              <a:rPr lang="ru-RU" sz="1800" dirty="0"/>
              <a:t>, поступившая в адрес уполномоченного органа по оценке и контролю за качеством оказания государственных услуг, подлежит рассмотрению в течение 15 (пятнадцати) рабочих дней со дня ее регистрации.</a:t>
            </a:r>
          </a:p>
          <a:p>
            <a:pPr marL="0" indent="0" fontAlgn="base">
              <a:buNone/>
            </a:pPr>
            <a:r>
              <a:rPr lang="ru-RU" sz="1800" dirty="0"/>
              <a:t>      11. В случаях несогласия с результатами оказания государственной услуги </a:t>
            </a:r>
            <a:r>
              <a:rPr lang="ru-RU" sz="1800" dirty="0" err="1"/>
              <a:t>услугополучатель</a:t>
            </a:r>
            <a:r>
              <a:rPr lang="ru-RU" sz="1800" dirty="0"/>
              <a:t> обращается в суд в установленном законодательством Республики Казахстан порядке.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Глава 3. Порядок обжалования решений, действий (бездействия) </a:t>
            </a:r>
            <a:r>
              <a:rPr lang="ru-RU" sz="2400" b="1" dirty="0" err="1"/>
              <a:t>услугодателя</a:t>
            </a:r>
            <a:r>
              <a:rPr lang="ru-RU" sz="2400" b="1" dirty="0"/>
              <a:t> и (или) его должностных лиц в процессе оказания государственной услуги</a:t>
            </a:r>
            <a:br>
              <a:rPr lang="ru-RU" sz="2400" b="1" dirty="0"/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0891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07342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1400" dirty="0">
                <a:solidFill>
                  <a:schemeClr val="tx1"/>
                </a:solidFill>
              </a:rPr>
              <a:t>Руководителю местного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исполнительного органа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____________________________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____________________________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от гражданина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(</a:t>
            </a:r>
            <a:r>
              <a:rPr lang="ru-RU" sz="1400" dirty="0" err="1">
                <a:solidFill>
                  <a:schemeClr val="tx1"/>
                </a:solidFill>
              </a:rPr>
              <a:t>ки</a:t>
            </a:r>
            <a:r>
              <a:rPr lang="ru-RU" sz="1400" dirty="0">
                <a:solidFill>
                  <a:schemeClr val="tx1"/>
                </a:solidFill>
              </a:rPr>
              <a:t>)_________________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Ф.И.О. (при его наличии) и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индивидуальный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идентификационный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номер заявителя,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проживающего(-ей) по адресу: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____________________________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(наименование населенного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пункта, адрес места проживания,</a:t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chemeClr val="tx1"/>
                </a:solidFill>
              </a:rPr>
              <a:t>телефон)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252728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b="1" dirty="0" smtClean="0"/>
              <a:t>Заявление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76253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/>
              <a:t>                                  </a:t>
            </a:r>
            <a:r>
              <a:rPr lang="ru-RU" sz="1400" dirty="0" smtClean="0"/>
              <a:t>                                </a:t>
            </a:r>
            <a:r>
              <a:rPr lang="ru-RU" sz="1400" dirty="0"/>
              <a:t>  </a:t>
            </a:r>
            <a:r>
              <a:rPr lang="ru-RU" sz="1400" dirty="0" smtClean="0"/>
              <a:t>Заявление</a:t>
            </a:r>
          </a:p>
          <a:p>
            <a:pPr fontAlgn="base"/>
            <a:endParaRPr lang="ru-RU" sz="1400" dirty="0"/>
          </a:p>
          <a:p>
            <a:pPr fontAlgn="base"/>
            <a:r>
              <a:rPr lang="ru-RU" sz="1400" dirty="0"/>
              <a:t>      Прошу Вас включить моего несовершеннолетнего ребенка (Ф.И.О. (при его наличии) и индивидуальный идентификационный номер, дата рождения), обучающегося в (указать № школы, № и литер класса) в список обучающихся и воспитанников, обеспечивающихся бесплатным и льготным питанием на (указать учебный год</a:t>
            </a:r>
            <a:r>
              <a:rPr lang="ru-RU" sz="1400" dirty="0" smtClean="0"/>
              <a:t>).</a:t>
            </a:r>
          </a:p>
          <a:p>
            <a:pPr fontAlgn="base"/>
            <a:endParaRPr lang="ru-RU" sz="1400" dirty="0"/>
          </a:p>
          <a:p>
            <a:pPr fontAlgn="base"/>
            <a:r>
              <a:rPr lang="ru-RU" sz="1400" dirty="0"/>
              <a:t>      "___" __________20__года Подпись гражданина (-</a:t>
            </a:r>
            <a:r>
              <a:rPr lang="ru-RU" sz="1400" dirty="0" err="1"/>
              <a:t>ки</a:t>
            </a:r>
            <a:r>
              <a:rPr lang="ru-RU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357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/>
              <a:t>Стандарт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08661"/>
              </p:ext>
            </p:extLst>
          </p:nvPr>
        </p:nvGraphicFramePr>
        <p:xfrm>
          <a:off x="539552" y="2281097"/>
          <a:ext cx="7740849" cy="4100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484"/>
                <a:gridCol w="3235089"/>
                <a:gridCol w="4100276"/>
              </a:tblGrid>
              <a:tr h="799787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Наименование услугодателя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Местные исполнительные органы областей, городов Нур-Султана, Алматы и Шымкента, районов и городов областного значения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</a:tr>
              <a:tr h="1540085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Способы предоставления государственной услуги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400" spc="10">
                          <a:effectLst/>
                        </a:rPr>
                        <a:t>Прием заявления и выдача результата оказания государственной услуги осуществляются через:</a:t>
                      </a:r>
                      <a:br>
                        <a:rPr lang="ru-RU" sz="1400" spc="10">
                          <a:effectLst/>
                        </a:rPr>
                      </a:br>
                      <a:r>
                        <a:rPr lang="ru-RU" sz="1400" spc="10">
                          <a:effectLst/>
                        </a:rPr>
                        <a:t>1) канцелярию услугодателя;</a:t>
                      </a:r>
                      <a:br>
                        <a:rPr lang="ru-RU" sz="1400" spc="10">
                          <a:effectLst/>
                        </a:rPr>
                      </a:br>
                      <a:r>
                        <a:rPr lang="ru-RU" sz="1400" spc="10">
                          <a:effectLst/>
                        </a:rPr>
                        <a:t>2) организации образования;</a:t>
                      </a:r>
                      <a:br>
                        <a:rPr lang="ru-RU" sz="1400" spc="10">
                          <a:effectLst/>
                        </a:rPr>
                      </a:br>
                      <a:r>
                        <a:rPr lang="ru-RU" sz="1400" spc="10">
                          <a:effectLst/>
                        </a:rPr>
                        <a:t>3) веб-портал "электронного правительства" www.egov.kz (далее – портал).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</a:tr>
              <a:tr h="1760359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400" spc="10">
                          <a:effectLst/>
                        </a:rPr>
                        <a:t>Срок оказания государственной услуги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400" spc="10" dirty="0">
                          <a:effectLst/>
                        </a:rPr>
                        <a:t>1) с момента сдачи документов </a:t>
                      </a:r>
                      <a:r>
                        <a:rPr lang="ru-RU" sz="1400" spc="10" dirty="0" err="1">
                          <a:effectLst/>
                        </a:rPr>
                        <a:t>услугодателю</a:t>
                      </a:r>
                      <a:r>
                        <a:rPr lang="ru-RU" sz="1400" spc="10" dirty="0">
                          <a:effectLst/>
                        </a:rPr>
                        <a:t>, а также при обращении на портал – 5 (пять) рабочих дней;</a:t>
                      </a:r>
                      <a:br>
                        <a:rPr lang="ru-RU" sz="1400" spc="10" dirty="0">
                          <a:effectLst/>
                        </a:rPr>
                      </a:br>
                      <a:r>
                        <a:rPr lang="ru-RU" sz="1400" spc="10" dirty="0">
                          <a:effectLst/>
                        </a:rPr>
                        <a:t>2) максимально допустимое время ожидания для сдачи документов у </a:t>
                      </a:r>
                      <a:r>
                        <a:rPr lang="ru-RU" sz="1400" spc="10" dirty="0" err="1">
                          <a:effectLst/>
                        </a:rPr>
                        <a:t>услугодателя</a:t>
                      </a:r>
                      <a:r>
                        <a:rPr lang="ru-RU" sz="1400" spc="10" dirty="0">
                          <a:effectLst/>
                        </a:rPr>
                        <a:t> – 15 минут;</a:t>
                      </a:r>
                      <a:br>
                        <a:rPr lang="ru-RU" sz="1400" spc="10" dirty="0">
                          <a:effectLst/>
                        </a:rPr>
                      </a:br>
                      <a:r>
                        <a:rPr lang="ru-RU" sz="1400" spc="10" dirty="0">
                          <a:effectLst/>
                        </a:rPr>
                        <a:t>3) максимально допустимое время обслуживания </a:t>
                      </a:r>
                      <a:r>
                        <a:rPr lang="ru-RU" sz="1400" spc="10" dirty="0" err="1">
                          <a:effectLst/>
                        </a:rPr>
                        <a:t>услугодателем</a:t>
                      </a:r>
                      <a:r>
                        <a:rPr lang="ru-RU" sz="1400" spc="10" dirty="0">
                          <a:effectLst/>
                        </a:rPr>
                        <a:t> – 30 минут.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29" marR="41529" marT="24918" marB="249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67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57537"/>
              </p:ext>
            </p:extLst>
          </p:nvPr>
        </p:nvGraphicFramePr>
        <p:xfrm>
          <a:off x="251520" y="260648"/>
          <a:ext cx="8712969" cy="619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194"/>
                <a:gridCol w="2584355"/>
                <a:gridCol w="5759420"/>
              </a:tblGrid>
              <a:tr h="393039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Форма оказания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Электронная (частично автоматизированная) и (или) бумажная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</a:tr>
              <a:tr h="1501967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Результат оказания государственной услуги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Справка о предоставлении бесплатного и льготного питания в общеобразовательной школе либо мотивированный ответ об отказе в оказании государственной услуги в случаях и по основаниям, предусмотренным в пункте 9 настоящего стандарта государственной услуги.</a:t>
                      </a:r>
                      <a:br>
                        <a:rPr lang="ru-RU" sz="1600" spc="10">
                          <a:effectLst/>
                        </a:rPr>
                      </a:br>
                      <a:r>
                        <a:rPr lang="ru-RU" sz="1600" spc="10">
                          <a:effectLst/>
                        </a:rPr>
                        <a:t>На портале результат оказания государственной услуги направляется и хранится в "личном кабинете" услугополучателя.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</a:tr>
              <a:tr h="1501967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Размер оплаты, взимаемой с услугополучателя при оказании государственной услуги, и способы ее взимания в случаях, предусмотренных законодательством Республики Казахстан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Бесплатно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</a:tr>
              <a:tr h="2795715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 dirty="0">
                          <a:effectLst/>
                        </a:rPr>
                        <a:t>График работы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effectLst/>
                        </a:rPr>
                        <a:t>1) </a:t>
                      </a:r>
                      <a:r>
                        <a:rPr lang="ru-RU" sz="1600" spc="10" dirty="0" err="1">
                          <a:effectLst/>
                        </a:rPr>
                        <a:t>услугодателя</a:t>
                      </a:r>
                      <a:r>
                        <a:rPr lang="ru-RU" sz="1600" spc="10" dirty="0">
                          <a:effectLst/>
                        </a:rPr>
                        <a:t>: с понедельника по пятницу включительно, с 9.00 до 18.30 часов, с перерывом на обед с 13.00 часов до 14.30 часов, кроме выходных и праздничных дней, согласно трудовому законодательству Республики Казахстан.</a:t>
                      </a:r>
                      <a:br>
                        <a:rPr lang="ru-RU" sz="1600" spc="10" dirty="0">
                          <a:effectLst/>
                        </a:rPr>
                      </a:br>
                      <a:r>
                        <a:rPr lang="ru-RU" sz="1600" spc="10" dirty="0">
                          <a:effectLst/>
                        </a:rPr>
                        <a:t>2) портала: круглосуточно, за исключением технических перерывов в связи с проведением ремонтных работ (при обращении </a:t>
                      </a:r>
                      <a:r>
                        <a:rPr lang="ru-RU" sz="1600" spc="10" dirty="0" err="1">
                          <a:effectLst/>
                        </a:rPr>
                        <a:t>услугополучателя</a:t>
                      </a:r>
                      <a:r>
                        <a:rPr lang="ru-RU" sz="1600" spc="10" dirty="0">
                          <a:effectLst/>
                        </a:rPr>
                        <a:t> после окончания рабочего времени, в выходные и праздничные дни согласно трудовому законодательству Республики Казахстан, прием заявления и выдача результата оказания государственной услуги осуществляется следующим рабочим днем).</a:t>
                      </a:r>
                      <a:br>
                        <a:rPr lang="ru-RU" sz="1600" spc="10" dirty="0">
                          <a:effectLst/>
                        </a:rPr>
                      </a:br>
                      <a:r>
                        <a:rPr lang="ru-RU" sz="1600" spc="10" dirty="0">
                          <a:effectLst/>
                        </a:rPr>
                        <a:t>Адреса мест оказания государственной услуги размещены на:</a:t>
                      </a:r>
                      <a:br>
                        <a:rPr lang="ru-RU" sz="1600" spc="10" dirty="0">
                          <a:effectLst/>
                        </a:rPr>
                      </a:br>
                      <a:r>
                        <a:rPr lang="ru-RU" sz="1600" spc="10" dirty="0">
                          <a:effectLst/>
                        </a:rPr>
                        <a:t>1) </a:t>
                      </a:r>
                      <a:r>
                        <a:rPr lang="ru-RU" sz="1600" spc="10" dirty="0" err="1">
                          <a:effectLst/>
                        </a:rPr>
                        <a:t>интернет-ресурсе</a:t>
                      </a:r>
                      <a:r>
                        <a:rPr lang="ru-RU" sz="1600" spc="10" dirty="0">
                          <a:effectLst/>
                        </a:rPr>
                        <a:t> Министерства образования и науки Республики Казахстан: www.edu.gov.kz;</a:t>
                      </a:r>
                      <a:br>
                        <a:rPr lang="ru-RU" sz="1600" spc="10" dirty="0">
                          <a:effectLst/>
                        </a:rPr>
                      </a:br>
                      <a:r>
                        <a:rPr lang="ru-RU" sz="1600" spc="10" dirty="0">
                          <a:effectLst/>
                        </a:rPr>
                        <a:t>2) портале: www.egov.kz.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757" marR="18757" marT="11254" marB="1125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05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429119"/>
              </p:ext>
            </p:extLst>
          </p:nvPr>
        </p:nvGraphicFramePr>
        <p:xfrm>
          <a:off x="179511" y="188640"/>
          <a:ext cx="8784976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3"/>
                <a:gridCol w="936104"/>
                <a:gridCol w="7560839"/>
              </a:tblGrid>
              <a:tr h="648072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57" marR="7557" marT="4534" marB="453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 dirty="0" smtClean="0">
                          <a:solidFill>
                            <a:schemeClr val="tx1"/>
                          </a:solidFill>
                          <a:effectLst/>
                        </a:rPr>
                        <a:t>Перечень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57" marR="7557" marT="4534" marB="453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к </a:t>
                      </a:r>
                      <a:r>
                        <a:rPr lang="ru-RU" sz="1600" spc="10" dirty="0" err="1">
                          <a:solidFill>
                            <a:schemeClr val="tx1"/>
                          </a:solidFill>
                          <a:effectLst/>
                        </a:rPr>
                        <a:t>услугодателю</a:t>
                      </a: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1) заявление;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 spc="1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) документ, удостоверяющий личность родителя (требуется для идентификации личности);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 spc="1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) копия свидетельства о рождении ребенка (при отсутствии сведений в информационной системе "Регистрационный пункт ЗАГС" (далее – ИС ЗАГС)) либо родившегося за пределами Республики Казахстан;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 spc="1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) копия свидетельства о заключении или расторжении брака (при отсутствии сведений в ИС ЗАГС) либо за пределами Республики Казахстан;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 spc="1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) копия документа, подтверждающего статус: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для детей из семей, имеющих право на получение государственной адресной социальной помощи - справка, подтверждающая принадлежность </a:t>
                      </a:r>
                      <a:r>
                        <a:rPr lang="ru-RU" sz="1600" spc="10" dirty="0" err="1">
                          <a:solidFill>
                            <a:schemeClr val="tx1"/>
                          </a:solidFill>
                          <a:effectLst/>
                        </a:rPr>
                        <a:t>услугополучателя</a:t>
                      </a: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 (семьи) к получателям государственной адресной социальной помощи, предоставляемая местными исполнительными органами;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для детей из семей, не получающих государственную адресную социальную помощь, в которых среднедушевой доход ниже величины прожиточного минимума - документы о полученных доходах (справка о заработной плате работающих родителей или лиц их заменяющих, о доходах от предпринимательской и других видов деятельности, о доходах в виде алиментов на детей и других иждивенцев);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для детей - сирот и детей, оставшиеся без попечения родителей, проживающих в семьях - решение уполномоченного органа об утверждении опеки (попечительства), патронатного воспитания для детей-сирот и детей, оставшихся без попечения родителей, воспитывающихся в семьях;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для детей из семей, требующих экстренной помощи в результате чрезвычайных ситуаций и иных категории обучающихся и воспитанников, определяемых коллегиальным органом управления организации образования - решение коллегиального органа на основании обследования материально-бытового положения семьи.</a:t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57" marR="7557" marT="4534" marB="45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93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084167"/>
              </p:ext>
            </p:extLst>
          </p:nvPr>
        </p:nvGraphicFramePr>
        <p:xfrm>
          <a:off x="179511" y="188640"/>
          <a:ext cx="8784976" cy="6596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3"/>
                <a:gridCol w="936104"/>
                <a:gridCol w="7560839"/>
              </a:tblGrid>
              <a:tr h="648072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57" marR="7557" marT="4534" marB="4534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  <a:spcAft>
                          <a:spcPts val="1800"/>
                        </a:spcAft>
                      </a:pPr>
                      <a:r>
                        <a:rPr lang="ru-RU" sz="1600" spc="10" dirty="0" smtClean="0">
                          <a:solidFill>
                            <a:schemeClr val="tx1"/>
                          </a:solidFill>
                          <a:effectLst/>
                        </a:rPr>
                        <a:t>Перечень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57" marR="7557" marT="4534" marB="45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Документы представляются в подлинниках для сверки, после чего подлинники возвращаются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услугополучателю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на портал: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заявление в форме электронного документа, подписанное ЭЦП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услугополучателя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или удостоверенное одноразовым паролем, в случае регистрации и подключения абонентского номера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услугополучателя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, предоставленного оператором сотовой связи, к учетной записи портала;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электронная копия свидетельства о рождении ребенка, при отсутствии сведений в ИС ЗАГС либо родившегося за пределами Республики Казахстан;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электронная копия свидетельства о заключении или расторжении брака, при отсутствии сведений в ИС ЗАГС либо за пределами Республики Казахстан;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электронная копия документа, подтверждающего статус: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для детей из семей, имеющих право на получение государственной адресной социальной помощи - справка, подтверждающая принадлежность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</a:rPr>
                        <a:t>услугополучателя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 (семьи) к получателям государственной адресной социальной помощи, предоставляемая местными исполнительными органами;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для детей из семей, не получающих государственную адресную социальную помощь, в которых среднедушевой доход ниже величины прожиточного минимума - документы о полученных доходах (справка о заработной плате работающих родителей или лиц их заменяющих, о доходах от предпринимательской и других видов деятельности, о доходах в виде алиментов на детей и других иждивенцев);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для детей - сирот и детей, оставшиеся без попечения родителей, проживающих в семьях - решение уполномоченного органа об утверждении опеки (попечительства), патронатного воспитания для детей-сирот и детей, оставшихся без попечения родителей, воспитывающихся в семьях;</a:t>
                      </a:r>
                      <a:br>
                        <a:rPr lang="ru-RU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для детей из семей, требующих экстренной помощи в результате чрезвычайных ситуаций и иных категории обучающихся и воспитанников, определяемых коллегиальным органом управления организации образования - решение коллегиального органа на основании обследования материально-бытового положения семьи.</a:t>
                      </a:r>
                    </a:p>
                    <a:p>
                      <a:pPr fontAlgn="base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600" spc="1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557" marR="7557" marT="4534" marB="45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2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</TotalTime>
  <Words>375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Правила оказания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 </vt:lpstr>
      <vt:lpstr>Глава 1. Общие положения </vt:lpstr>
      <vt:lpstr>Глава 2. Порядок оказания государственной услуги </vt:lpstr>
      <vt:lpstr>Глава 3. Порядок обжалования решений, действий (бездействия) услугодателя и (или) его должностных лиц в процессе оказания государственной услуги </vt:lpstr>
      <vt:lpstr> Заявление</vt:lpstr>
      <vt:lpstr>Стандарт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оказания государственной услуги "Предоставление бесплатного и льготного питания отдельным категориям обучающихся и воспитанников в общеобразовательных школах"</dc:title>
  <dc:creator>Admin</dc:creator>
  <cp:lastModifiedBy>Admin</cp:lastModifiedBy>
  <cp:revision>4</cp:revision>
  <dcterms:created xsi:type="dcterms:W3CDTF">2021-02-25T12:19:20Z</dcterms:created>
  <dcterms:modified xsi:type="dcterms:W3CDTF">2021-02-25T12:52:14Z</dcterms:modified>
</cp:coreProperties>
</file>